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9" r:id="rId2"/>
    <p:sldId id="334" r:id="rId3"/>
    <p:sldId id="335" r:id="rId4"/>
    <p:sldId id="316" r:id="rId5"/>
    <p:sldId id="336" r:id="rId6"/>
    <p:sldId id="314" r:id="rId7"/>
    <p:sldId id="297" r:id="rId8"/>
    <p:sldId id="321" r:id="rId9"/>
    <p:sldId id="337" r:id="rId10"/>
    <p:sldId id="338" r:id="rId11"/>
    <p:sldId id="339" r:id="rId12"/>
    <p:sldId id="294" r:id="rId13"/>
  </p:sldIdLst>
  <p:sldSz cx="9144000" cy="5143500" type="screen16x9"/>
  <p:notesSz cx="6811963" cy="99425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57"/>
    <a:srgbClr val="FF9933"/>
    <a:srgbClr val="F8F8F8"/>
    <a:srgbClr val="2BC7CC"/>
    <a:srgbClr val="FCC8B6"/>
    <a:srgbClr val="FAAF94"/>
    <a:srgbClr val="51BB08"/>
    <a:srgbClr val="61DADD"/>
    <a:srgbClr val="404040"/>
    <a:srgbClr val="F55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6374" autoAdjust="0"/>
  </p:normalViewPr>
  <p:slideViewPr>
    <p:cSldViewPr snapToObjects="1">
      <p:cViewPr varScale="1">
        <p:scale>
          <a:sx n="143" d="100"/>
          <a:sy n="143" d="100"/>
        </p:scale>
        <p:origin x="396" y="132"/>
      </p:cViewPr>
      <p:guideLst>
        <p:guide orient="horz" pos="622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37C4C-4AA2-4FBA-92EA-017A5C1A09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fr-BE"/>
        </a:p>
      </dgm:t>
    </dgm:pt>
    <dgm:pt modelId="{CB15EAAE-BAF8-46E1-BE6D-0A59F9DAD684}">
      <dgm:prSet phldrT="[Text]"/>
      <dgm:spPr/>
      <dgm:t>
        <a:bodyPr/>
        <a:lstStyle/>
        <a:p>
          <a:r>
            <a:rPr lang="it-IT" b="1" dirty="0"/>
            <a:t>Landfilling -31%</a:t>
          </a:r>
          <a:endParaRPr lang="fr-BE" b="1" dirty="0"/>
        </a:p>
      </dgm:t>
    </dgm:pt>
    <dgm:pt modelId="{CEFC98B3-8491-488B-84B9-59AC478F6E6B}" type="parTrans" cxnId="{1583A76E-3175-436F-BA5C-25180F6A789E}">
      <dgm:prSet/>
      <dgm:spPr/>
      <dgm:t>
        <a:bodyPr/>
        <a:lstStyle/>
        <a:p>
          <a:endParaRPr lang="fr-BE"/>
        </a:p>
      </dgm:t>
    </dgm:pt>
    <dgm:pt modelId="{2333ACFA-A50D-4819-A019-1B0E68287340}" type="sibTrans" cxnId="{1583A76E-3175-436F-BA5C-25180F6A789E}">
      <dgm:prSet/>
      <dgm:spPr/>
      <dgm:t>
        <a:bodyPr/>
        <a:lstStyle/>
        <a:p>
          <a:endParaRPr lang="fr-BE"/>
        </a:p>
      </dgm:t>
    </dgm:pt>
    <dgm:pt modelId="{B6CA28D4-E085-4D42-AE81-B915A5257303}">
      <dgm:prSet phldrT="[Text]"/>
      <dgm:spPr/>
      <dgm:t>
        <a:bodyPr/>
        <a:lstStyle/>
        <a:p>
          <a:r>
            <a:rPr lang="it-IT" b="1" dirty="0"/>
            <a:t>Waste-to-Energy +11%</a:t>
          </a:r>
          <a:endParaRPr lang="fr-BE" b="1" dirty="0"/>
        </a:p>
      </dgm:t>
    </dgm:pt>
    <dgm:pt modelId="{AC1785EC-FA9B-4F1F-ADD5-74EB485CA520}" type="parTrans" cxnId="{4A23F597-307B-4249-95D9-48743E76FF2F}">
      <dgm:prSet/>
      <dgm:spPr/>
      <dgm:t>
        <a:bodyPr/>
        <a:lstStyle/>
        <a:p>
          <a:endParaRPr lang="fr-BE"/>
        </a:p>
      </dgm:t>
    </dgm:pt>
    <dgm:pt modelId="{3C7B57FE-7CCB-4C05-8FCE-3394D5E16EF8}" type="sibTrans" cxnId="{4A23F597-307B-4249-95D9-48743E76FF2F}">
      <dgm:prSet/>
      <dgm:spPr/>
      <dgm:t>
        <a:bodyPr/>
        <a:lstStyle/>
        <a:p>
          <a:endParaRPr lang="fr-BE"/>
        </a:p>
      </dgm:t>
    </dgm:pt>
    <dgm:pt modelId="{80AA9ADB-04EB-4A5B-B46D-03868A584596}">
      <dgm:prSet phldrT="[Text]"/>
      <dgm:spPr/>
      <dgm:t>
        <a:bodyPr/>
        <a:lstStyle/>
        <a:p>
          <a:r>
            <a:rPr lang="it-IT" b="1" dirty="0"/>
            <a:t>Recycling +19%</a:t>
          </a:r>
          <a:endParaRPr lang="fr-BE" b="1" dirty="0"/>
        </a:p>
      </dgm:t>
    </dgm:pt>
    <dgm:pt modelId="{93478567-B5F2-4879-90FD-799740CCA229}" type="parTrans" cxnId="{BF0369D6-A0AE-4E1F-9C09-830E7E435076}">
      <dgm:prSet/>
      <dgm:spPr/>
      <dgm:t>
        <a:bodyPr/>
        <a:lstStyle/>
        <a:p>
          <a:endParaRPr lang="fr-BE"/>
        </a:p>
      </dgm:t>
    </dgm:pt>
    <dgm:pt modelId="{5DFCEE17-08EA-445E-A850-337C04187F03}" type="sibTrans" cxnId="{BF0369D6-A0AE-4E1F-9C09-830E7E435076}">
      <dgm:prSet/>
      <dgm:spPr/>
      <dgm:t>
        <a:bodyPr/>
        <a:lstStyle/>
        <a:p>
          <a:endParaRPr lang="fr-BE"/>
        </a:p>
      </dgm:t>
    </dgm:pt>
    <dgm:pt modelId="{CEE0ED52-3368-4E63-B9EF-6BC7ECC00A3F}" type="pres">
      <dgm:prSet presAssocID="{19437C4C-4AA2-4FBA-92EA-017A5C1A09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5B598078-327F-4686-950F-CCBAFD8A18B2}" type="pres">
      <dgm:prSet presAssocID="{19437C4C-4AA2-4FBA-92EA-017A5C1A0980}" presName="Name1" presStyleCnt="0"/>
      <dgm:spPr/>
    </dgm:pt>
    <dgm:pt modelId="{31571C35-B947-45E1-BFC5-A46D9869DBC8}" type="pres">
      <dgm:prSet presAssocID="{19437C4C-4AA2-4FBA-92EA-017A5C1A0980}" presName="cycle" presStyleCnt="0"/>
      <dgm:spPr/>
    </dgm:pt>
    <dgm:pt modelId="{929D065E-D236-46ED-89BB-219902D6F18B}" type="pres">
      <dgm:prSet presAssocID="{19437C4C-4AA2-4FBA-92EA-017A5C1A0980}" presName="srcNode" presStyleLbl="node1" presStyleIdx="0" presStyleCnt="3"/>
      <dgm:spPr/>
    </dgm:pt>
    <dgm:pt modelId="{18355314-7E07-49D2-8798-C79677F78502}" type="pres">
      <dgm:prSet presAssocID="{19437C4C-4AA2-4FBA-92EA-017A5C1A0980}" presName="conn" presStyleLbl="parChTrans1D2" presStyleIdx="0" presStyleCnt="1"/>
      <dgm:spPr/>
      <dgm:t>
        <a:bodyPr/>
        <a:lstStyle/>
        <a:p>
          <a:endParaRPr lang="en-GB"/>
        </a:p>
      </dgm:t>
    </dgm:pt>
    <dgm:pt modelId="{F5015D92-5340-4334-8F25-A1DDE80618FA}" type="pres">
      <dgm:prSet presAssocID="{19437C4C-4AA2-4FBA-92EA-017A5C1A0980}" presName="extraNode" presStyleLbl="node1" presStyleIdx="0" presStyleCnt="3"/>
      <dgm:spPr/>
    </dgm:pt>
    <dgm:pt modelId="{2729ABE5-EADB-4E48-BA25-59CB38827363}" type="pres">
      <dgm:prSet presAssocID="{19437C4C-4AA2-4FBA-92EA-017A5C1A0980}" presName="dstNode" presStyleLbl="node1" presStyleIdx="0" presStyleCnt="3"/>
      <dgm:spPr/>
    </dgm:pt>
    <dgm:pt modelId="{9D78BB1D-3A87-451F-A520-A04EB3B58A9B}" type="pres">
      <dgm:prSet presAssocID="{CB15EAAE-BAF8-46E1-BE6D-0A59F9DAD68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4FEA1B-74BC-4CED-A186-A0EBBFB910DB}" type="pres">
      <dgm:prSet presAssocID="{CB15EAAE-BAF8-46E1-BE6D-0A59F9DAD684}" presName="accent_1" presStyleCnt="0"/>
      <dgm:spPr/>
    </dgm:pt>
    <dgm:pt modelId="{97414927-48FA-4AC5-A6DB-0D9554AF04F7}" type="pres">
      <dgm:prSet presAssocID="{CB15EAAE-BAF8-46E1-BE6D-0A59F9DAD684}" presName="accentRepeatNode" presStyleLbl="solidFgAcc1" presStyleIdx="0" presStyleCnt="3"/>
      <dgm:spPr/>
    </dgm:pt>
    <dgm:pt modelId="{1F1D7C7C-80AB-42E1-80F0-5CB611968964}" type="pres">
      <dgm:prSet presAssocID="{B6CA28D4-E085-4D42-AE81-B915A525730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F9A246-7DE2-459D-988C-4003A32904BB}" type="pres">
      <dgm:prSet presAssocID="{B6CA28D4-E085-4D42-AE81-B915A5257303}" presName="accent_2" presStyleCnt="0"/>
      <dgm:spPr/>
    </dgm:pt>
    <dgm:pt modelId="{FE8C6487-AFE8-48D5-8D12-B26AF0DA5A5B}" type="pres">
      <dgm:prSet presAssocID="{B6CA28D4-E085-4D42-AE81-B915A5257303}" presName="accentRepeatNode" presStyleLbl="solidFgAcc1" presStyleIdx="1" presStyleCnt="3"/>
      <dgm:spPr/>
    </dgm:pt>
    <dgm:pt modelId="{AEB89F16-CD87-4080-AFDE-804D77B71637}" type="pres">
      <dgm:prSet presAssocID="{80AA9ADB-04EB-4A5B-B46D-03868A58459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79403C-A153-428F-AEA6-15896B18152A}" type="pres">
      <dgm:prSet presAssocID="{80AA9ADB-04EB-4A5B-B46D-03868A584596}" presName="accent_3" presStyleCnt="0"/>
      <dgm:spPr/>
    </dgm:pt>
    <dgm:pt modelId="{38553350-8D72-48C5-9A94-B2B34513E341}" type="pres">
      <dgm:prSet presAssocID="{80AA9ADB-04EB-4A5B-B46D-03868A584596}" presName="accentRepeatNode" presStyleLbl="solidFgAcc1" presStyleIdx="2" presStyleCnt="3"/>
      <dgm:spPr/>
    </dgm:pt>
  </dgm:ptLst>
  <dgm:cxnLst>
    <dgm:cxn modelId="{3486A24B-0432-4554-B172-263D80D79D20}" type="presOf" srcId="{B6CA28D4-E085-4D42-AE81-B915A5257303}" destId="{1F1D7C7C-80AB-42E1-80F0-5CB611968964}" srcOrd="0" destOrd="0" presId="urn:microsoft.com/office/officeart/2008/layout/VerticalCurvedList"/>
    <dgm:cxn modelId="{1583A76E-3175-436F-BA5C-25180F6A789E}" srcId="{19437C4C-4AA2-4FBA-92EA-017A5C1A0980}" destId="{CB15EAAE-BAF8-46E1-BE6D-0A59F9DAD684}" srcOrd="0" destOrd="0" parTransId="{CEFC98B3-8491-488B-84B9-59AC478F6E6B}" sibTransId="{2333ACFA-A50D-4819-A019-1B0E68287340}"/>
    <dgm:cxn modelId="{9EB9F823-A9E1-417C-815F-560E1ABC4133}" type="presOf" srcId="{19437C4C-4AA2-4FBA-92EA-017A5C1A0980}" destId="{CEE0ED52-3368-4E63-B9EF-6BC7ECC00A3F}" srcOrd="0" destOrd="0" presId="urn:microsoft.com/office/officeart/2008/layout/VerticalCurvedList"/>
    <dgm:cxn modelId="{F62FCE3D-F18E-4EEA-BCE8-7BA208562340}" type="presOf" srcId="{2333ACFA-A50D-4819-A019-1B0E68287340}" destId="{18355314-7E07-49D2-8798-C79677F78502}" srcOrd="0" destOrd="0" presId="urn:microsoft.com/office/officeart/2008/layout/VerticalCurvedList"/>
    <dgm:cxn modelId="{6C4A3A15-6D0D-4D09-9D50-04F798F36091}" type="presOf" srcId="{80AA9ADB-04EB-4A5B-B46D-03868A584596}" destId="{AEB89F16-CD87-4080-AFDE-804D77B71637}" srcOrd="0" destOrd="0" presId="urn:microsoft.com/office/officeart/2008/layout/VerticalCurvedList"/>
    <dgm:cxn modelId="{4A23F597-307B-4249-95D9-48743E76FF2F}" srcId="{19437C4C-4AA2-4FBA-92EA-017A5C1A0980}" destId="{B6CA28D4-E085-4D42-AE81-B915A5257303}" srcOrd="1" destOrd="0" parTransId="{AC1785EC-FA9B-4F1F-ADD5-74EB485CA520}" sibTransId="{3C7B57FE-7CCB-4C05-8FCE-3394D5E16EF8}"/>
    <dgm:cxn modelId="{5B490909-F8CF-4939-95D7-F871F059FA63}" type="presOf" srcId="{CB15EAAE-BAF8-46E1-BE6D-0A59F9DAD684}" destId="{9D78BB1D-3A87-451F-A520-A04EB3B58A9B}" srcOrd="0" destOrd="0" presId="urn:microsoft.com/office/officeart/2008/layout/VerticalCurvedList"/>
    <dgm:cxn modelId="{BF0369D6-A0AE-4E1F-9C09-830E7E435076}" srcId="{19437C4C-4AA2-4FBA-92EA-017A5C1A0980}" destId="{80AA9ADB-04EB-4A5B-B46D-03868A584596}" srcOrd="2" destOrd="0" parTransId="{93478567-B5F2-4879-90FD-799740CCA229}" sibTransId="{5DFCEE17-08EA-445E-A850-337C04187F03}"/>
    <dgm:cxn modelId="{226F1B51-3214-410A-8F3A-D231130988B5}" type="presParOf" srcId="{CEE0ED52-3368-4E63-B9EF-6BC7ECC00A3F}" destId="{5B598078-327F-4686-950F-CCBAFD8A18B2}" srcOrd="0" destOrd="0" presId="urn:microsoft.com/office/officeart/2008/layout/VerticalCurvedList"/>
    <dgm:cxn modelId="{76ADAA0B-C434-46A4-A614-D9791BF3927E}" type="presParOf" srcId="{5B598078-327F-4686-950F-CCBAFD8A18B2}" destId="{31571C35-B947-45E1-BFC5-A46D9869DBC8}" srcOrd="0" destOrd="0" presId="urn:microsoft.com/office/officeart/2008/layout/VerticalCurvedList"/>
    <dgm:cxn modelId="{5E676A11-D1F9-4FB2-851A-1979D7BCD78C}" type="presParOf" srcId="{31571C35-B947-45E1-BFC5-A46D9869DBC8}" destId="{929D065E-D236-46ED-89BB-219902D6F18B}" srcOrd="0" destOrd="0" presId="urn:microsoft.com/office/officeart/2008/layout/VerticalCurvedList"/>
    <dgm:cxn modelId="{75CC9CF4-6EC2-4B8B-986A-F8646571EF30}" type="presParOf" srcId="{31571C35-B947-45E1-BFC5-A46D9869DBC8}" destId="{18355314-7E07-49D2-8798-C79677F78502}" srcOrd="1" destOrd="0" presId="urn:microsoft.com/office/officeart/2008/layout/VerticalCurvedList"/>
    <dgm:cxn modelId="{25DB73D6-1722-4AB5-904E-E3F7E829415E}" type="presParOf" srcId="{31571C35-B947-45E1-BFC5-A46D9869DBC8}" destId="{F5015D92-5340-4334-8F25-A1DDE80618FA}" srcOrd="2" destOrd="0" presId="urn:microsoft.com/office/officeart/2008/layout/VerticalCurvedList"/>
    <dgm:cxn modelId="{4FAEA387-0542-42D8-B4CC-0E2CD2B14318}" type="presParOf" srcId="{31571C35-B947-45E1-BFC5-A46D9869DBC8}" destId="{2729ABE5-EADB-4E48-BA25-59CB38827363}" srcOrd="3" destOrd="0" presId="urn:microsoft.com/office/officeart/2008/layout/VerticalCurvedList"/>
    <dgm:cxn modelId="{4908F267-3371-4649-96F1-F7439169B621}" type="presParOf" srcId="{5B598078-327F-4686-950F-CCBAFD8A18B2}" destId="{9D78BB1D-3A87-451F-A520-A04EB3B58A9B}" srcOrd="1" destOrd="0" presId="urn:microsoft.com/office/officeart/2008/layout/VerticalCurvedList"/>
    <dgm:cxn modelId="{1338569D-C1F1-4585-B57F-35BD97AEEE62}" type="presParOf" srcId="{5B598078-327F-4686-950F-CCBAFD8A18B2}" destId="{024FEA1B-74BC-4CED-A186-A0EBBFB910DB}" srcOrd="2" destOrd="0" presId="urn:microsoft.com/office/officeart/2008/layout/VerticalCurvedList"/>
    <dgm:cxn modelId="{7592486A-2CBB-4319-B251-694B8C8097B4}" type="presParOf" srcId="{024FEA1B-74BC-4CED-A186-A0EBBFB910DB}" destId="{97414927-48FA-4AC5-A6DB-0D9554AF04F7}" srcOrd="0" destOrd="0" presId="urn:microsoft.com/office/officeart/2008/layout/VerticalCurvedList"/>
    <dgm:cxn modelId="{26B927DB-C04E-480C-A1A3-0C472B8EF6B3}" type="presParOf" srcId="{5B598078-327F-4686-950F-CCBAFD8A18B2}" destId="{1F1D7C7C-80AB-42E1-80F0-5CB611968964}" srcOrd="3" destOrd="0" presId="urn:microsoft.com/office/officeart/2008/layout/VerticalCurvedList"/>
    <dgm:cxn modelId="{B0860B30-C187-49C7-A8FD-8713C453BEB3}" type="presParOf" srcId="{5B598078-327F-4686-950F-CCBAFD8A18B2}" destId="{4BF9A246-7DE2-459D-988C-4003A32904BB}" srcOrd="4" destOrd="0" presId="urn:microsoft.com/office/officeart/2008/layout/VerticalCurvedList"/>
    <dgm:cxn modelId="{84F9F2FA-2BA7-4BF7-9CFE-6AA8031C3D52}" type="presParOf" srcId="{4BF9A246-7DE2-459D-988C-4003A32904BB}" destId="{FE8C6487-AFE8-48D5-8D12-B26AF0DA5A5B}" srcOrd="0" destOrd="0" presId="urn:microsoft.com/office/officeart/2008/layout/VerticalCurvedList"/>
    <dgm:cxn modelId="{9D7AD47C-320A-4F7E-9438-AEE94E84928A}" type="presParOf" srcId="{5B598078-327F-4686-950F-CCBAFD8A18B2}" destId="{AEB89F16-CD87-4080-AFDE-804D77B71637}" srcOrd="5" destOrd="0" presId="urn:microsoft.com/office/officeart/2008/layout/VerticalCurvedList"/>
    <dgm:cxn modelId="{1FC52C35-EA9D-4E5E-9814-8F35579BD2DC}" type="presParOf" srcId="{5B598078-327F-4686-950F-CCBAFD8A18B2}" destId="{2079403C-A153-428F-AEA6-15896B18152A}" srcOrd="6" destOrd="0" presId="urn:microsoft.com/office/officeart/2008/layout/VerticalCurvedList"/>
    <dgm:cxn modelId="{6022622D-2A1A-4DA5-9557-DCD15F0ACAEB}" type="presParOf" srcId="{2079403C-A153-428F-AEA6-15896B18152A}" destId="{38553350-8D72-48C5-9A94-B2B34513E3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55314-7E07-49D2-8798-C79677F78502}">
      <dsp:nvSpPr>
        <dsp:cNvPr id="0" name=""/>
        <dsp:cNvSpPr/>
      </dsp:nvSpPr>
      <dsp:spPr>
        <a:xfrm>
          <a:off x="-1254170" y="-196614"/>
          <a:ext cx="1504940" cy="1504940"/>
        </a:xfrm>
        <a:prstGeom prst="blockArc">
          <a:avLst>
            <a:gd name="adj1" fmla="val 18900000"/>
            <a:gd name="adj2" fmla="val 2700000"/>
            <a:gd name="adj3" fmla="val 1435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8BB1D-3A87-451F-A520-A04EB3B58A9B}">
      <dsp:nvSpPr>
        <dsp:cNvPr id="0" name=""/>
        <dsp:cNvSpPr/>
      </dsp:nvSpPr>
      <dsp:spPr>
        <a:xfrm>
          <a:off x="161088" y="111171"/>
          <a:ext cx="1685077" cy="222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84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/>
            <a:t>Landfilling -31%</a:t>
          </a:r>
          <a:endParaRPr lang="fr-BE" sz="800" b="1" kern="1200" dirty="0"/>
        </a:p>
      </dsp:txBody>
      <dsp:txXfrm>
        <a:off x="161088" y="111171"/>
        <a:ext cx="1685077" cy="222342"/>
      </dsp:txXfrm>
    </dsp:sp>
    <dsp:sp modelId="{97414927-48FA-4AC5-A6DB-0D9554AF04F7}">
      <dsp:nvSpPr>
        <dsp:cNvPr id="0" name=""/>
        <dsp:cNvSpPr/>
      </dsp:nvSpPr>
      <dsp:spPr>
        <a:xfrm>
          <a:off x="22124" y="83378"/>
          <a:ext cx="277928" cy="277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D7C7C-80AB-42E1-80F0-5CB611968964}">
      <dsp:nvSpPr>
        <dsp:cNvPr id="0" name=""/>
        <dsp:cNvSpPr/>
      </dsp:nvSpPr>
      <dsp:spPr>
        <a:xfrm>
          <a:off x="241910" y="444684"/>
          <a:ext cx="1604256" cy="222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84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/>
            <a:t>Waste-to-Energy +11%</a:t>
          </a:r>
          <a:endParaRPr lang="fr-BE" sz="800" b="1" kern="1200" dirty="0"/>
        </a:p>
      </dsp:txBody>
      <dsp:txXfrm>
        <a:off x="241910" y="444684"/>
        <a:ext cx="1604256" cy="222342"/>
      </dsp:txXfrm>
    </dsp:sp>
    <dsp:sp modelId="{FE8C6487-AFE8-48D5-8D12-B26AF0DA5A5B}">
      <dsp:nvSpPr>
        <dsp:cNvPr id="0" name=""/>
        <dsp:cNvSpPr/>
      </dsp:nvSpPr>
      <dsp:spPr>
        <a:xfrm>
          <a:off x="102946" y="416892"/>
          <a:ext cx="277928" cy="277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89F16-CD87-4080-AFDE-804D77B71637}">
      <dsp:nvSpPr>
        <dsp:cNvPr id="0" name=""/>
        <dsp:cNvSpPr/>
      </dsp:nvSpPr>
      <dsp:spPr>
        <a:xfrm>
          <a:off x="161088" y="778198"/>
          <a:ext cx="1685077" cy="222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84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/>
            <a:t>Recycling +19%</a:t>
          </a:r>
          <a:endParaRPr lang="fr-BE" sz="800" b="1" kern="1200" dirty="0"/>
        </a:p>
      </dsp:txBody>
      <dsp:txXfrm>
        <a:off x="161088" y="778198"/>
        <a:ext cx="1685077" cy="222342"/>
      </dsp:txXfrm>
    </dsp:sp>
    <dsp:sp modelId="{38553350-8D72-48C5-9A94-B2B34513E341}">
      <dsp:nvSpPr>
        <dsp:cNvPr id="0" name=""/>
        <dsp:cNvSpPr/>
      </dsp:nvSpPr>
      <dsp:spPr>
        <a:xfrm>
          <a:off x="22124" y="750405"/>
          <a:ext cx="277928" cy="277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2327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048" y="1"/>
            <a:ext cx="2952327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88DEF-E6D6-4BF4-BC49-737A36F000EF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4118"/>
            <a:ext cx="2952327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048" y="9444118"/>
            <a:ext cx="2952327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4A9D9-7721-4E56-9F41-49323EF91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46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9400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08263" y="4722696"/>
            <a:ext cx="4995440" cy="447413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12004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맑은 고딕"/>
      </a:defRPr>
    </a:lvl1pPr>
    <a:lvl2pPr indent="228600" latinLnBrk="0">
      <a:defRPr sz="1200">
        <a:latin typeface="+mn-lt"/>
        <a:ea typeface="+mn-ea"/>
        <a:cs typeface="+mn-cs"/>
        <a:sym typeface="맑은 고딕"/>
      </a:defRPr>
    </a:lvl2pPr>
    <a:lvl3pPr indent="457200" latinLnBrk="0">
      <a:defRPr sz="1200">
        <a:latin typeface="+mn-lt"/>
        <a:ea typeface="+mn-ea"/>
        <a:cs typeface="+mn-cs"/>
        <a:sym typeface="맑은 고딕"/>
      </a:defRPr>
    </a:lvl3pPr>
    <a:lvl4pPr indent="685800" latinLnBrk="0">
      <a:defRPr sz="1200">
        <a:latin typeface="+mn-lt"/>
        <a:ea typeface="+mn-ea"/>
        <a:cs typeface="+mn-cs"/>
        <a:sym typeface="맑은 고딕"/>
      </a:defRPr>
    </a:lvl4pPr>
    <a:lvl5pPr indent="914400" latinLnBrk="0">
      <a:defRPr sz="1200">
        <a:latin typeface="+mn-lt"/>
        <a:ea typeface="+mn-ea"/>
        <a:cs typeface="+mn-cs"/>
        <a:sym typeface="맑은 고딕"/>
      </a:defRPr>
    </a:lvl5pPr>
    <a:lvl6pPr indent="1143000" latinLnBrk="0">
      <a:defRPr sz="1200">
        <a:latin typeface="+mn-lt"/>
        <a:ea typeface="+mn-ea"/>
        <a:cs typeface="+mn-cs"/>
        <a:sym typeface="맑은 고딕"/>
      </a:defRPr>
    </a:lvl6pPr>
    <a:lvl7pPr indent="1371600" latinLnBrk="0">
      <a:defRPr sz="1200">
        <a:latin typeface="+mn-lt"/>
        <a:ea typeface="+mn-ea"/>
        <a:cs typeface="+mn-cs"/>
        <a:sym typeface="맑은 고딕"/>
      </a:defRPr>
    </a:lvl7pPr>
    <a:lvl8pPr indent="1600200" latinLnBrk="0">
      <a:defRPr sz="1200">
        <a:latin typeface="+mn-lt"/>
        <a:ea typeface="+mn-ea"/>
        <a:cs typeface="+mn-cs"/>
        <a:sym typeface="맑은 고딕"/>
      </a:defRPr>
    </a:lvl8pPr>
    <a:lvl9pPr indent="1828800" latinLnBrk="0">
      <a:defRPr sz="1200">
        <a:latin typeface="+mn-lt"/>
        <a:ea typeface="+mn-ea"/>
        <a:cs typeface="+mn-cs"/>
        <a:sym typeface="맑은 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30987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810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30987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37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30987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594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30987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0686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30987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499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102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Assumptions:</a:t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Municipal Waste amount - 2016 - EUROSTAT</a:t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C&amp;I Waste amount - 2014 - EUROSTAT Waste generated- Only the relevant waste streams (excluded all the mineral waste - amount of MW</a:t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TARGETS (by weight):</a:t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2035 - 65% recycling - 10% max landfilling</a:t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2030 - 60% recycling - no targets on landfilling. Assuming that the waste shift to recycling comes from landfilling for 80%</a:t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2025 - 55% recycling - no targets on landfilling. Assuming that the waste shift to recycling comes from landfilling for 80%</a:t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/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If countries with high landfilling in 2013 can apply derogation targets are:</a:t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2035 - 60% recycling - 25% max landfilling</a:t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2030 - 55% recycling - no cap on landfilling</a:t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2025 -  50% recycling - no cap on landfilling</a:t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These countries are: Bulgaria, Croatia, Cyprus, Estonia, Greece, Hungary, Latvia, Lithuania, Poland, Romania and Slovakia.</a:t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/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20% of the residues from recycling of Commercial and Industrial waste goes to landfills, 80% goes to </a:t>
            </a:r>
            <a:r>
              <a:rPr lang="en-GB" sz="1200" b="0" i="0" u="none" strike="noStrike" dirty="0" err="1">
                <a:effectLst/>
                <a:latin typeface="+mn-lt"/>
                <a:ea typeface="+mn-ea"/>
                <a:cs typeface="+mn-cs"/>
                <a:sym typeface="맑은 고딕"/>
              </a:rPr>
              <a:t>WtE</a:t>
            </a: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.</a:t>
            </a:r>
            <a:b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</a:br>
            <a:r>
              <a:rPr lang="en-GB" sz="1200" b="0" i="0" u="none" strike="noStrike" dirty="0">
                <a:effectLst/>
                <a:latin typeface="+mn-lt"/>
                <a:ea typeface="+mn-ea"/>
                <a:cs typeface="+mn-cs"/>
                <a:sym typeface="맑은 고딕"/>
              </a:rPr>
              <a:t>Residues from recycling of Municipal Waste are assumed as zero, taking into account the new definition of recycling in the legislative text.</a:t>
            </a:r>
            <a:r>
              <a:rPr lang="en-GB" dirty="0"/>
              <a:t> </a:t>
            </a:r>
          </a:p>
          <a:p>
            <a:endParaRPr lang="it-IT" dirty="0"/>
          </a:p>
          <a:p>
            <a:r>
              <a:rPr lang="en-GB" sz="1200" dirty="0">
                <a:effectLst/>
                <a:latin typeface="+mn-lt"/>
                <a:ea typeface="+mn-ea"/>
                <a:cs typeface="+mn-cs"/>
                <a:sym typeface="맑은 고딕"/>
              </a:rPr>
              <a:t>regarding Commercial and Industrial waste:</a:t>
            </a:r>
          </a:p>
          <a:p>
            <a:pPr lvl="0"/>
            <a:r>
              <a:rPr lang="en-GB" sz="1200" dirty="0">
                <a:effectLst/>
                <a:latin typeface="+mn-lt"/>
                <a:ea typeface="+mn-ea"/>
                <a:cs typeface="+mn-cs"/>
                <a:sym typeface="맑은 고딕"/>
              </a:rPr>
              <a:t>I reintroduced almost all the non-mineral wastes, check the list (in green) under the sheet “C&amp;I waste”</a:t>
            </a:r>
          </a:p>
          <a:p>
            <a:pPr lvl="0"/>
            <a:r>
              <a:rPr lang="en-GB" sz="1200" dirty="0">
                <a:effectLst/>
                <a:latin typeface="+mn-lt"/>
                <a:ea typeface="+mn-ea"/>
                <a:cs typeface="+mn-cs"/>
                <a:sym typeface="맑은 고딕"/>
              </a:rPr>
              <a:t>I updated the assumption form, so that you can set the recycling rate and the landfilling rate of the C&amp;I waste. By default, you will find 80% recycling, 7% landfilling (13% </a:t>
            </a:r>
            <a:r>
              <a:rPr lang="en-GB" sz="1200" dirty="0" err="1">
                <a:effectLst/>
                <a:latin typeface="+mn-lt"/>
                <a:ea typeface="+mn-ea"/>
                <a:cs typeface="+mn-cs"/>
                <a:sym typeface="맑은 고딕"/>
              </a:rPr>
              <a:t>WtE</a:t>
            </a:r>
            <a:r>
              <a:rPr lang="en-GB" sz="1200" dirty="0">
                <a:effectLst/>
                <a:latin typeface="+mn-lt"/>
                <a:ea typeface="+mn-ea"/>
                <a:cs typeface="+mn-cs"/>
                <a:sym typeface="맑은 고딕"/>
              </a:rPr>
              <a:t>). Very conservative, plus 10 % residues from recycling. This don’t want to be any kind of scenario, I think we should discuss the numbers.</a:t>
            </a:r>
          </a:p>
          <a:p>
            <a:pPr lvl="0"/>
            <a:r>
              <a:rPr lang="en-GB" sz="1200" dirty="0">
                <a:effectLst/>
                <a:latin typeface="+mn-lt"/>
                <a:ea typeface="+mn-ea"/>
                <a:cs typeface="+mn-cs"/>
                <a:sym typeface="맑은 고딕"/>
              </a:rPr>
              <a:t>I added a graph on the right side of the main schemes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10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51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30987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85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eader.jpg" descr="head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-111922"/>
            <a:ext cx="9144000" cy="58381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eltext"/>
          <p:cNvSpPr>
            <a:spLocks noGrp="1"/>
          </p:cNvSpPr>
          <p:nvPr>
            <p:ph type="title"/>
          </p:nvPr>
        </p:nvSpPr>
        <p:spPr>
          <a:xfrm>
            <a:off x="0" y="596900"/>
            <a:ext cx="9144000" cy="88446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3" name="Textebene 1…"/>
          <p:cNvSpPr>
            <a:spLocks noGrp="1"/>
          </p:cNvSpPr>
          <p:nvPr>
            <p:ph type="body" sz="quarter" idx="1"/>
          </p:nvPr>
        </p:nvSpPr>
        <p:spPr>
          <a:xfrm>
            <a:off x="395536" y="1728490"/>
            <a:ext cx="8496945" cy="4606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404040"/>
                </a:solidFill>
              </a:defRPr>
            </a:lvl1pPr>
            <a:lvl2pPr marL="661307" indent="-204107">
              <a:spcBef>
                <a:spcPts val="400"/>
              </a:spcBef>
              <a:buFontTx/>
              <a:defRPr sz="2000">
                <a:solidFill>
                  <a:srgbClr val="404040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404040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404040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404040"/>
                </a:solidFill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24" name="Folien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eltext"/>
          <p:cNvSpPr>
            <a:spLocks noGrp="1"/>
          </p:cNvSpPr>
          <p:nvPr>
            <p:ph type="title"/>
          </p:nvPr>
        </p:nvSpPr>
        <p:spPr>
          <a:xfrm>
            <a:off x="722312" y="3305175"/>
            <a:ext cx="7772401" cy="10223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59" name="Textebene 1…"/>
          <p:cNvSpPr>
            <a:spLocks noGrp="1"/>
          </p:cNvSpPr>
          <p:nvPr>
            <p:ph type="body" sz="quarter" idx="1"/>
          </p:nvPr>
        </p:nvSpPr>
        <p:spPr>
          <a:xfrm>
            <a:off x="722312" y="2179638"/>
            <a:ext cx="7772401" cy="11255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60" name="Foliennummer"/>
          <p:cNvSpPr>
            <a:spLocks noGrp="1"/>
          </p:cNvSpPr>
          <p:nvPr>
            <p:ph type="sldNum" sz="quarter" idx="2"/>
          </p:nvPr>
        </p:nvSpPr>
        <p:spPr>
          <a:xfrm>
            <a:off x="8428176" y="4780428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text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77" name="Textebene 1…"/>
          <p:cNvSpPr>
            <a:spLocks noGrp="1"/>
          </p:cNvSpPr>
          <p:nvPr>
            <p:ph type="body" sz="quarter" idx="1"/>
          </p:nvPr>
        </p:nvSpPr>
        <p:spPr>
          <a:xfrm>
            <a:off x="457200" y="1150937"/>
            <a:ext cx="4040188" cy="4810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150937"/>
            <a:ext cx="4041775" cy="4810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9" name="Foliennummer"/>
          <p:cNvSpPr>
            <a:spLocks noGrp="1"/>
          </p:cNvSpPr>
          <p:nvPr>
            <p:ph type="sldNum" sz="quarter" idx="2"/>
          </p:nvPr>
        </p:nvSpPr>
        <p:spPr>
          <a:xfrm>
            <a:off x="8428176" y="4780428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eltext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1" cy="425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11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60375"/>
            <a:ext cx="5486401" cy="30861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3" name="Textebene 1…"/>
          <p:cNvSpPr>
            <a:spLocks noGrp="1"/>
          </p:cNvSpPr>
          <p:nvPr>
            <p:ph type="body" sz="quarter" idx="1"/>
          </p:nvPr>
        </p:nvSpPr>
        <p:spPr>
          <a:xfrm>
            <a:off x="1792288" y="4025900"/>
            <a:ext cx="5486401" cy="603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4" name="Foliennummer"/>
          <p:cNvSpPr>
            <a:spLocks noGrp="1"/>
          </p:cNvSpPr>
          <p:nvPr>
            <p:ph type="sldNum" sz="quarter" idx="2"/>
          </p:nvPr>
        </p:nvSpPr>
        <p:spPr>
          <a:xfrm>
            <a:off x="8428176" y="4780428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text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122" name="Textebene 1…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3" name="Foliennummer"/>
          <p:cNvSpPr>
            <a:spLocks noGrp="1"/>
          </p:cNvSpPr>
          <p:nvPr>
            <p:ph type="sldNum" sz="quarter" idx="2"/>
          </p:nvPr>
        </p:nvSpPr>
        <p:spPr>
          <a:xfrm>
            <a:off x="8428176" y="4780428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>
            <a:spLocks noGrp="1"/>
          </p:cNvSpPr>
          <p:nvPr>
            <p:ph type="title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131" name="Textebene 1…"/>
          <p:cNvSpPr>
            <a:spLocks noGrp="1"/>
          </p:cNvSpPr>
          <p:nvPr>
            <p:ph type="body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2" name="Foliennummer"/>
          <p:cNvSpPr>
            <a:spLocks noGrp="1"/>
          </p:cNvSpPr>
          <p:nvPr>
            <p:ph type="sldNum" sz="quarter" idx="2"/>
          </p:nvPr>
        </p:nvSpPr>
        <p:spPr>
          <a:xfrm>
            <a:off x="8428176" y="4780428"/>
            <a:ext cx="258624" cy="248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free-powerpoint-templates-design.com/free-powerpoint-templates-design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lor.jpg" descr="col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5955" y="1341679"/>
            <a:ext cx="9815926" cy="3399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header.jpg" descr="header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700" y="-10322"/>
            <a:ext cx="9144000" cy="58381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6">
            <a:hlinkClick r:id="rId10"/>
          </p:cNvPr>
          <p:cNvSpPr/>
          <p:nvPr/>
        </p:nvSpPr>
        <p:spPr>
          <a:xfrm>
            <a:off x="0" y="4891825"/>
            <a:ext cx="9144000" cy="31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" name="Titeltext"/>
          <p:cNvSpPr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Titeltext</a:t>
            </a:r>
          </a:p>
        </p:txBody>
      </p:sp>
      <p:sp>
        <p:nvSpPr>
          <p:cNvPr id="6" name="Textebene 1…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6" r:id="rId3"/>
    <p:sldLayoutId id="2147483660" r:id="rId4"/>
    <p:sldLayoutId id="2147483661" r:id="rId5"/>
    <p:sldLayoutId id="2147483662" r:id="rId6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5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10" Type="http://schemas.microsoft.com/office/2007/relationships/diagramDrawing" Target="../diagrams/drawing1.xml"/><Relationship Id="rId4" Type="http://schemas.openxmlformats.org/officeDocument/2006/relationships/image" Target="../media/image18.gif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" r="-2061"/>
          <a:stretch/>
        </p:blipFill>
        <p:spPr>
          <a:xfrm>
            <a:off x="-88230" y="1275606"/>
            <a:ext cx="8964488" cy="3535526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>
          <a:xfrm>
            <a:off x="4089748" y="1779662"/>
            <a:ext cx="5054252" cy="2664296"/>
          </a:xfrm>
          <a:prstGeom prst="rect">
            <a:avLst/>
          </a:prstGeom>
          <a:solidFill>
            <a:srgbClr val="2CC7C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TextBox 1"/>
          <p:cNvSpPr/>
          <p:nvPr/>
        </p:nvSpPr>
        <p:spPr>
          <a:xfrm>
            <a:off x="4326285" y="1865219"/>
            <a:ext cx="4638203" cy="131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defRPr sz="3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endParaRPr lang="en-GB" sz="2400" dirty="0">
              <a:latin typeface="Calibri" panose="020F0502020204030204" pitchFamily="34" charset="0"/>
              <a:cs typeface="Arial"/>
            </a:endParaRPr>
          </a:p>
          <a:p>
            <a:pPr>
              <a:lnSpc>
                <a:spcPct val="90000"/>
              </a:lnSpc>
              <a:defRPr sz="3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rPr lang="en-GB" sz="3200" dirty="0">
                <a:latin typeface="Calibri" panose="020F0502020204030204" pitchFamily="34" charset="0"/>
                <a:cs typeface="Arial"/>
              </a:rPr>
              <a:t>Waste-to-Energy - Making</a:t>
            </a:r>
          </a:p>
          <a:p>
            <a:pPr>
              <a:lnSpc>
                <a:spcPct val="90000"/>
              </a:lnSpc>
              <a:defRPr sz="30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defRPr>
            </a:pPr>
            <a:r>
              <a:rPr lang="en-GB" sz="3200" dirty="0">
                <a:latin typeface="Calibri" panose="020F0502020204030204" pitchFamily="34" charset="0"/>
                <a:cs typeface="Arial"/>
              </a:rPr>
              <a:t>Circular Economy Happen</a:t>
            </a:r>
            <a:endParaRPr sz="32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8" name="TextBox 9"/>
          <p:cNvSpPr/>
          <p:nvPr/>
        </p:nvSpPr>
        <p:spPr>
          <a:xfrm>
            <a:off x="4326284" y="3739032"/>
            <a:ext cx="4479479" cy="59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80000"/>
              </a:lnSpc>
              <a:def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spcBef>
                <a:spcPts val="400"/>
              </a:spcBef>
            </a:pPr>
            <a:r>
              <a:rPr lang="en-US" sz="1800" b="1" dirty="0">
                <a:latin typeface="Calibri" panose="020F0502020204030204" pitchFamily="34" charset="0"/>
                <a:cs typeface="Arial"/>
              </a:rPr>
              <a:t>Paul De Bruycker, CEWEP President</a:t>
            </a:r>
          </a:p>
          <a:p>
            <a:pPr>
              <a:spcBef>
                <a:spcPts val="400"/>
              </a:spcBef>
            </a:pPr>
            <a:r>
              <a:rPr lang="en-US" sz="1800" dirty="0" smtClean="0">
                <a:latin typeface="Calibri" panose="020F0502020204030204" pitchFamily="34" charset="0"/>
                <a:cs typeface="Arial"/>
              </a:rPr>
              <a:t>3</a:t>
            </a:r>
            <a:r>
              <a:rPr lang="en-US" sz="1800" baseline="30000" dirty="0" smtClean="0">
                <a:latin typeface="Calibri" panose="020F0502020204030204" pitchFamily="34" charset="0"/>
                <a:cs typeface="Arial"/>
              </a:rPr>
              <a:t>rd</a:t>
            </a:r>
            <a:r>
              <a:rPr lang="en-US" sz="1800" dirty="0" smtClean="0">
                <a:latin typeface="Calibri" panose="020F0502020204030204" pitchFamily="34" charset="0"/>
                <a:cs typeface="Arial"/>
              </a:rPr>
              <a:t> October </a:t>
            </a:r>
            <a:r>
              <a:rPr lang="en-US" sz="1800" dirty="0">
                <a:latin typeface="Calibri" panose="020F0502020204030204" pitchFamily="34" charset="0"/>
                <a:cs typeface="Arial"/>
              </a:rPr>
              <a:t>2018, </a:t>
            </a:r>
            <a:r>
              <a:rPr lang="en-US" sz="1800" dirty="0" smtClean="0">
                <a:latin typeface="Calibri" panose="020F0502020204030204" pitchFamily="34" charset="0"/>
                <a:cs typeface="Arial"/>
              </a:rPr>
              <a:t>Lisbon</a:t>
            </a:r>
            <a:endParaRPr lang="en-US" sz="1800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432469"/>
            <a:ext cx="3111569" cy="820436"/>
          </a:xfrm>
          <a:prstGeom prst="rect">
            <a:avLst/>
          </a:prstGeom>
        </p:spPr>
      </p:pic>
      <p:sp>
        <p:nvSpPr>
          <p:cNvPr id="10" name="Rettangolo 14"/>
          <p:cNvSpPr/>
          <p:nvPr/>
        </p:nvSpPr>
        <p:spPr>
          <a:xfrm>
            <a:off x="7524328" y="4603001"/>
            <a:ext cx="20162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900" dirty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Torino WtE plant, Italy</a:t>
            </a:r>
          </a:p>
        </p:txBody>
      </p:sp>
    </p:spTree>
    <p:extLst>
      <p:ext uri="{BB962C8B-B14F-4D97-AF65-F5344CB8AC3E}">
        <p14:creationId xmlns:p14="http://schemas.microsoft.com/office/powerpoint/2010/main" val="5037054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4259"/>
            <a:ext cx="9144000" cy="57600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13" name="Bild 1" descr="25_grap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89" y="149089"/>
            <a:ext cx="576000" cy="576000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133937" y="47128"/>
            <a:ext cx="6894448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r>
              <a:rPr lang="en-GB" sz="1600" dirty="0">
                <a:latin typeface="Calibri" panose="020F0502020204030204" pitchFamily="34" charset="0"/>
              </a:rPr>
              <a:t>The CE package scenario with ambitious targets for commercial waste 2/2</a:t>
            </a:r>
            <a:br>
              <a:rPr lang="en-GB" sz="1600" dirty="0">
                <a:latin typeface="Calibri" panose="020F0502020204030204" pitchFamily="34" charset="0"/>
              </a:rPr>
            </a:br>
            <a:r>
              <a:rPr lang="it-IT" sz="1600" dirty="0">
                <a:latin typeface="Calibri" panose="020F0502020204030204" pitchFamily="34" charset="0"/>
              </a:rPr>
              <a:t>E</a:t>
            </a:r>
            <a:r>
              <a:rPr lang="en-GB" sz="1600" dirty="0" err="1">
                <a:latin typeface="Calibri" panose="020F0502020204030204" pitchFamily="34" charset="0"/>
              </a:rPr>
              <a:t>nergy</a:t>
            </a:r>
            <a:r>
              <a:rPr lang="en-GB" sz="1600" dirty="0">
                <a:latin typeface="Calibri" panose="020F0502020204030204" pitchFamily="34" charset="0"/>
              </a:rPr>
              <a:t> production and CO</a:t>
            </a:r>
            <a:r>
              <a:rPr lang="en-GB" sz="1600" baseline="-25000" dirty="0">
                <a:latin typeface="Calibri" panose="020F0502020204030204" pitchFamily="34" charset="0"/>
              </a:rPr>
              <a:t>2 </a:t>
            </a:r>
            <a:r>
              <a:rPr lang="en-GB" sz="1600" dirty="0">
                <a:latin typeface="Calibri" panose="020F0502020204030204" pitchFamily="34" charset="0"/>
              </a:rPr>
              <a:t>savings</a:t>
            </a:r>
            <a:endParaRPr lang="en-GB" sz="1600" b="0" baseline="-25000" dirty="0">
              <a:solidFill>
                <a:srgbClr val="000000"/>
              </a:solidFill>
              <a:latin typeface="Calibri" panose="020F0502020204030204" pitchFamily="34" charset="0"/>
              <a:sym typeface="맑은 고딕"/>
            </a:endParaRPr>
          </a:p>
        </p:txBody>
      </p:sp>
      <p:sp>
        <p:nvSpPr>
          <p:cNvPr id="17" name="Textfeld 3"/>
          <p:cNvSpPr txBox="1"/>
          <p:nvPr/>
        </p:nvSpPr>
        <p:spPr>
          <a:xfrm>
            <a:off x="4394200" y="3107267"/>
            <a:ext cx="9233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맑은 고딕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맑은 고딕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A8A1BA3-5F35-4E3B-85C1-590D4031CA4E}"/>
              </a:ext>
            </a:extLst>
          </p:cNvPr>
          <p:cNvSpPr txBox="1">
            <a:spLocks/>
          </p:cNvSpPr>
          <p:nvPr/>
        </p:nvSpPr>
        <p:spPr>
          <a:xfrm>
            <a:off x="395536" y="5668094"/>
            <a:ext cx="7772400" cy="1101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75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de-DE"/>
              <a:t>Add slide on energy production adn CO2 savings in 2040, based on CEWEP board meeting 27/08/18</a:t>
            </a:r>
            <a:endParaRPr lang="x-none" dirty="0"/>
          </a:p>
        </p:txBody>
      </p:sp>
      <p:pic>
        <p:nvPicPr>
          <p:cNvPr id="14" name="Picture 13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2780170" y="1308344"/>
            <a:ext cx="3752405" cy="1909996"/>
          </a:xfrm>
          <a:prstGeom prst="rect">
            <a:avLst/>
          </a:prstGeom>
        </p:spPr>
      </p:pic>
      <p:pic>
        <p:nvPicPr>
          <p:cNvPr id="15" name="Picture 14"/>
          <p:cNvPicPr/>
          <p:nvPr>
            <p:extLst/>
          </p:nvPr>
        </p:nvPicPr>
        <p:blipFill>
          <a:blip r:embed="rId5"/>
          <a:stretch>
            <a:fillRect/>
          </a:stretch>
        </p:blipFill>
        <p:spPr>
          <a:xfrm>
            <a:off x="3719626" y="3511549"/>
            <a:ext cx="4228335" cy="15700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/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6456753" y="802230"/>
            <a:ext cx="2619375" cy="224715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392F652-8F37-4F7A-B5CE-69AFDF7EEFBF}"/>
              </a:ext>
            </a:extLst>
          </p:cNvPr>
          <p:cNvSpPr txBox="1"/>
          <p:nvPr/>
        </p:nvSpPr>
        <p:spPr>
          <a:xfrm>
            <a:off x="2821435" y="904433"/>
            <a:ext cx="3669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Energy </a:t>
            </a:r>
            <a:r>
              <a:rPr lang="it-IT" dirty="0"/>
              <a:t>Production scenario 2035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20" name="Picture 19"/>
          <p:cNvPicPr/>
          <p:nvPr>
            <p:extLst/>
          </p:nvPr>
        </p:nvPicPr>
        <p:blipFill>
          <a:blip r:embed="rId7"/>
          <a:stretch>
            <a:fillRect/>
          </a:stretch>
        </p:blipFill>
        <p:spPr>
          <a:xfrm>
            <a:off x="250253" y="1867389"/>
            <a:ext cx="2411413" cy="29273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2DD8115-9B85-43F7-9EFE-5B7A79AEBA57}"/>
              </a:ext>
            </a:extLst>
          </p:cNvPr>
          <p:cNvSpPr txBox="1"/>
          <p:nvPr/>
        </p:nvSpPr>
        <p:spPr>
          <a:xfrm>
            <a:off x="187951" y="1424690"/>
            <a:ext cx="274651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err="1"/>
              <a:t>ktonnes</a:t>
            </a:r>
            <a:r>
              <a:rPr lang="it-IT" dirty="0"/>
              <a:t> </a:t>
            </a:r>
            <a:r>
              <a:rPr lang="it-IT" dirty="0" err="1"/>
              <a:t>waste</a:t>
            </a:r>
            <a:r>
              <a:rPr lang="it-IT" dirty="0"/>
              <a:t> </a:t>
            </a:r>
            <a:r>
              <a:rPr lang="it-IT" dirty="0" err="1"/>
              <a:t>recycled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26" name="Picture 25"/>
          <p:cNvPicPr/>
          <p:nvPr>
            <p:extLst/>
          </p:nvPr>
        </p:nvPicPr>
        <p:blipFill>
          <a:blip r:embed="rId8"/>
          <a:stretch>
            <a:fillRect/>
          </a:stretch>
        </p:blipFill>
        <p:spPr>
          <a:xfrm>
            <a:off x="610122" y="1154720"/>
            <a:ext cx="1554084" cy="39320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721ECD-EA23-4F5D-9DAD-AF3E54157F58}"/>
              </a:ext>
            </a:extLst>
          </p:cNvPr>
          <p:cNvGrpSpPr/>
          <p:nvPr/>
        </p:nvGrpSpPr>
        <p:grpSpPr>
          <a:xfrm>
            <a:off x="3275856" y="3258526"/>
            <a:ext cx="3096344" cy="310175"/>
            <a:chOff x="3769154" y="2977997"/>
            <a:chExt cx="2016223" cy="3101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6DC9B32-982A-428F-98EC-9229F10916D9}"/>
                </a:ext>
              </a:extLst>
            </p:cNvPr>
            <p:cNvSpPr/>
            <p:nvPr/>
          </p:nvSpPr>
          <p:spPr>
            <a:xfrm>
              <a:off x="3769154" y="2977997"/>
              <a:ext cx="1872208" cy="188743"/>
            </a:xfrm>
            <a:prstGeom prst="rect">
              <a:avLst/>
            </a:prstGeom>
            <a:noFill/>
            <a:ln w="3175" cap="flat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9395EF5-DEB4-4053-A4A4-9B205AFCB5A0}"/>
                </a:ext>
              </a:extLst>
            </p:cNvPr>
            <p:cNvSpPr/>
            <p:nvPr/>
          </p:nvSpPr>
          <p:spPr>
            <a:xfrm>
              <a:off x="3909225" y="3030967"/>
              <a:ext cx="72008" cy="82801"/>
            </a:xfrm>
            <a:prstGeom prst="rect">
              <a:avLst/>
            </a:prstGeom>
            <a:solidFill>
              <a:srgbClr val="FFC000"/>
            </a:solidFill>
            <a:ln w="3175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770ACD8-5186-4F45-9D4B-4DF01F1A3A67}"/>
                </a:ext>
              </a:extLst>
            </p:cNvPr>
            <p:cNvSpPr txBox="1"/>
            <p:nvPr/>
          </p:nvSpPr>
          <p:spPr>
            <a:xfrm>
              <a:off x="4051618" y="2980397"/>
              <a:ext cx="72008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맑은 고딕"/>
                </a:rPr>
                <a:t>Heat production [MWh]</a:t>
              </a:r>
              <a:endParaRPr kumimoji="0" lang="en-GB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맑은 고딕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B351FCD-0C35-4B21-A602-42FE892F2315}"/>
                </a:ext>
              </a:extLst>
            </p:cNvPr>
            <p:cNvSpPr/>
            <p:nvPr/>
          </p:nvSpPr>
          <p:spPr>
            <a:xfrm>
              <a:off x="4753644" y="3035192"/>
              <a:ext cx="72008" cy="82801"/>
            </a:xfrm>
            <a:prstGeom prst="rect">
              <a:avLst/>
            </a:prstGeom>
            <a:solidFill>
              <a:srgbClr val="FF0000"/>
            </a:solidFill>
            <a:ln w="3175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BF06628-188C-443D-960A-02B4CBB63943}"/>
                </a:ext>
              </a:extLst>
            </p:cNvPr>
            <p:cNvSpPr txBox="1"/>
            <p:nvPr/>
          </p:nvSpPr>
          <p:spPr>
            <a:xfrm>
              <a:off x="4860032" y="2977997"/>
              <a:ext cx="925345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맑은 고딕"/>
                </a:rPr>
                <a:t>Electricity production [MWh]</a:t>
              </a:r>
              <a:endParaRPr kumimoji="0" lang="en-GB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07529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10854" y="340766"/>
            <a:ext cx="8253634" cy="884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r>
              <a:rPr lang="en-GB" sz="2700" dirty="0">
                <a:latin typeface="Calibri" panose="020F0502020204030204" pitchFamily="34" charset="0"/>
                <a:cs typeface="Arial"/>
              </a:rPr>
              <a:t>The Waste-to-Energy roadmap</a:t>
            </a:r>
            <a:endParaRPr sz="2700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74" y="658508"/>
            <a:ext cx="1044809" cy="503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" y="482771"/>
            <a:ext cx="600457" cy="600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563638"/>
            <a:ext cx="8964488" cy="192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1">
              <a:lnSpc>
                <a:spcPct val="11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Making the circular economy happen;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Recycling and energy recovery are complementary options in order to divert waste from landfilling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hangingPunct="1">
              <a:lnSpc>
                <a:spcPct val="11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Keep the cycles clean, contribute to climate protection, keep our cities clean and healthy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Diverting waste from landfill helps to reduce greenhouse gas emissions, the proper treatment of non recyclables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fulfils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 hygienic task for society and acts as a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sink.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184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ontent Placeholder 4"/>
          <p:cNvSpPr/>
          <p:nvPr/>
        </p:nvSpPr>
        <p:spPr>
          <a:xfrm>
            <a:off x="718879" y="2787774"/>
            <a:ext cx="4069145" cy="2119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>
              <a:spcBef>
                <a:spcPts val="300"/>
              </a:spcBef>
              <a:defRPr sz="14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sz="2400" dirty="0">
                <a:latin typeface="Calibri" panose="020F0502020204030204" pitchFamily="34" charset="0"/>
              </a:rPr>
              <a:t>Paul De Bruycker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info@cewep.eu</a:t>
            </a:r>
          </a:p>
          <a:p>
            <a:r>
              <a:rPr lang="en-US" sz="2000" dirty="0">
                <a:latin typeface="Calibri" panose="020F0502020204030204" pitchFamily="34" charset="0"/>
              </a:rPr>
              <a:t>Tel. +32 2 770 63 11 	</a:t>
            </a:r>
          </a:p>
          <a:p>
            <a:r>
              <a:rPr lang="en-US" sz="2000" dirty="0">
                <a:latin typeface="Calibri" panose="020F0502020204030204" pitchFamily="34" charset="0"/>
              </a:rPr>
              <a:t>www.cewep.eu</a:t>
            </a:r>
          </a:p>
        </p:txBody>
      </p:sp>
      <p:sp>
        <p:nvSpPr>
          <p:cNvPr id="174" name="Title 2"/>
          <p:cNvSpPr>
            <a:spLocks noGrp="1"/>
          </p:cNvSpPr>
          <p:nvPr>
            <p:ph type="title"/>
          </p:nvPr>
        </p:nvSpPr>
        <p:spPr>
          <a:xfrm>
            <a:off x="702544" y="751180"/>
            <a:ext cx="8109929" cy="884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r>
              <a:rPr lang="en-US" sz="2900" dirty="0">
                <a:latin typeface="Calibri" panose="020F0502020204030204" pitchFamily="34" charset="0"/>
              </a:rPr>
              <a:t>Thank  you for your attention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11501"/>
            <a:ext cx="896499" cy="432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520"/>
            <a:ext cx="3358559" cy="7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797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82316" y="2153607"/>
            <a:ext cx="7772400" cy="1101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/>
            <a:r>
              <a:rPr lang="nl-BE" sz="4400" b="0" dirty="0">
                <a:latin typeface="Calibri" panose="020F0502020204030204" pitchFamily="34" charset="0"/>
              </a:rPr>
              <a:t>The Circular Economy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03548" y="3393001"/>
            <a:ext cx="8136904" cy="1314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1pPr>
            <a:lvl2pPr marL="661307" marR="0" indent="-204107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2pPr>
            <a:lvl3pPr marL="1104900" marR="0" indent="-1905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3pPr>
            <a:lvl4pPr marL="16002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4pPr>
            <a:lvl5pPr marL="20574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9pPr>
          </a:lstStyle>
          <a:p>
            <a:pPr lvl="1" indent="0" algn="ctr" hangingPunct="1">
              <a:buNone/>
            </a:pPr>
            <a:r>
              <a:rPr lang="nl-BE" sz="3200" dirty="0">
                <a:solidFill>
                  <a:srgbClr val="00B050"/>
                </a:solidFill>
                <a:latin typeface="Calibri" panose="020F0502020204030204" pitchFamily="34" charset="0"/>
              </a:rPr>
              <a:t>‘Circular’</a:t>
            </a:r>
            <a:r>
              <a:rPr lang="nl-BE" sz="2400" dirty="0">
                <a:latin typeface="Calibri" panose="020F0502020204030204" pitchFamily="34" charset="0"/>
              </a:rPr>
              <a:t> = sustainable, environmentally friendly 	</a:t>
            </a:r>
            <a:r>
              <a:rPr lang="nl-BE" sz="2400" dirty="0">
                <a:solidFill>
                  <a:srgbClr val="00B050"/>
                </a:solidFill>
                <a:latin typeface="Calibri" panose="020F0502020204030204" pitchFamily="34" charset="0"/>
              </a:rPr>
              <a:t>‘</a:t>
            </a:r>
            <a:r>
              <a:rPr lang="nl-BE" sz="3200" dirty="0">
                <a:solidFill>
                  <a:srgbClr val="00B050"/>
                </a:solidFill>
                <a:latin typeface="Calibri" panose="020F0502020204030204" pitchFamily="34" charset="0"/>
              </a:rPr>
              <a:t>Economy</a:t>
            </a:r>
            <a:r>
              <a:rPr lang="nl-BE" sz="2400" dirty="0">
                <a:solidFill>
                  <a:srgbClr val="00B050"/>
                </a:solidFill>
                <a:latin typeface="Calibri" panose="020F0502020204030204" pitchFamily="34" charset="0"/>
              </a:rPr>
              <a:t>’ </a:t>
            </a:r>
            <a:r>
              <a:rPr lang="nl-BE" sz="2400" dirty="0">
                <a:latin typeface="Calibri" panose="020F0502020204030204" pitchFamily="34" charset="0"/>
              </a:rPr>
              <a:t>= value creation</a:t>
            </a:r>
          </a:p>
          <a:p>
            <a:pPr hangingPunct="1"/>
            <a:endParaRPr lang="nl-BE" sz="3200" dirty="0">
              <a:latin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627534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545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528540" y="267494"/>
            <a:ext cx="8109929" cy="884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lang="en-GB" sz="2700" dirty="0">
                <a:latin typeface="Calibri" panose="020F0502020204030204" pitchFamily="34" charset="0"/>
                <a:cs typeface="Arial"/>
              </a:rPr>
              <a:t>Waste management in the Circular Economy</a:t>
            </a:r>
            <a:endParaRPr sz="27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91016" y="987574"/>
            <a:ext cx="8784976" cy="396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1pPr>
            <a:lvl2pPr marL="661307" marR="0" indent="-204107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2pPr>
            <a:lvl3pPr marL="1104900" marR="0" indent="-1905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3pPr>
            <a:lvl4pPr marL="16002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4pPr>
            <a:lvl5pPr marL="20574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9pPr>
          </a:lstStyle>
          <a:p>
            <a:pPr marL="342900" indent="-342900" hangingPunct="1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600" b="1" dirty="0">
                <a:latin typeface="Calibri" panose="020F0502020204030204" pitchFamily="34" charset="0"/>
              </a:rPr>
              <a:t>The waste concept remains important, also within the CE</a:t>
            </a:r>
          </a:p>
          <a:p>
            <a:pPr marL="1004207" lvl="1" indent="-342900" hangingPunct="1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400" dirty="0">
                <a:latin typeface="Calibri" panose="020F0502020204030204" pitchFamily="34" charset="0"/>
              </a:rPr>
              <a:t>Residues, used goods, objects without any (subjective) value for the holder should be taken care of</a:t>
            </a:r>
          </a:p>
          <a:p>
            <a:pPr marL="1004207" lvl="1" indent="-342900" hangingPunct="1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400" dirty="0">
                <a:latin typeface="Calibri" panose="020F0502020204030204" pitchFamily="34" charset="0"/>
              </a:rPr>
              <a:t>Waste regulation needs to assure that those materials will not be spread in the environment and will be recovered/reused as much as possible</a:t>
            </a:r>
            <a:br>
              <a:rPr lang="en-GB" sz="1400" dirty="0">
                <a:latin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</a:rPr>
              <a:t/>
            </a:r>
            <a:br>
              <a:rPr lang="en-GB" sz="1400" dirty="0">
                <a:latin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</a:rPr>
              <a:t>	=&gt; waste will also exist within the CE</a:t>
            </a:r>
          </a:p>
          <a:p>
            <a:pPr marL="342900" indent="-342900" hangingPunct="1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 role of waste companies within the CE</a:t>
            </a:r>
          </a:p>
          <a:p>
            <a:pPr marL="1004207" lvl="1" indent="-342900" hangingPunct="1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logistic role (collect small amounts at different locations and deliver the necessary quantities to the production/treatment sites)</a:t>
            </a:r>
          </a:p>
          <a:p>
            <a:pPr marL="1004207" lvl="1" indent="-342900" hangingPunct="1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retreatment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 order to remove unwanted and/or hazardous components:</a:t>
            </a:r>
          </a:p>
          <a:p>
            <a:pPr marL="1447800" lvl="2" indent="-342900" hangingPunct="1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inorganic (Hg, As, Cd,…) =&gt; treatment and safe sink</a:t>
            </a:r>
          </a:p>
          <a:p>
            <a:pPr marL="1447800" lvl="2" indent="-342900" hangingPunct="1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organics =&gt;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WtE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 hangingPunct="1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KEEP THE MATERIAL CYCLES CLEAN AND SAFE </a:t>
            </a:r>
          </a:p>
        </p:txBody>
      </p:sp>
    </p:spTree>
    <p:extLst>
      <p:ext uri="{BB962C8B-B14F-4D97-AF65-F5344CB8AC3E}">
        <p14:creationId xmlns:p14="http://schemas.microsoft.com/office/powerpoint/2010/main" val="39334966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10854" y="471275"/>
            <a:ext cx="8109929" cy="884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r>
              <a:rPr lang="en-GB" sz="2700" dirty="0">
                <a:latin typeface="Calibri" panose="020F0502020204030204" pitchFamily="34" charset="0"/>
                <a:cs typeface="Arial"/>
              </a:rPr>
              <a:t>The role of Waste-to-Energy</a:t>
            </a:r>
            <a:r>
              <a:rPr lang="nl-BE" sz="2700" dirty="0">
                <a:latin typeface="Calibri" panose="020F0502020204030204" pitchFamily="34" charset="0"/>
                <a:cs typeface="Arial"/>
              </a:rPr>
              <a:t> in </a:t>
            </a:r>
            <a:r>
              <a:rPr lang="nl-BE" sz="2700" dirty="0" err="1">
                <a:latin typeface="Calibri" panose="020F0502020204030204" pitchFamily="34" charset="0"/>
                <a:cs typeface="Arial"/>
              </a:rPr>
              <a:t>the</a:t>
            </a:r>
            <a:r>
              <a:rPr lang="nl-BE" sz="2700" dirty="0">
                <a:latin typeface="Calibri" panose="020F0502020204030204" pitchFamily="34" charset="0"/>
                <a:cs typeface="Arial"/>
              </a:rPr>
              <a:t> CE</a:t>
            </a:r>
            <a:endParaRPr sz="27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184950" y="1574965"/>
            <a:ext cx="8784976" cy="2230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1pPr>
            <a:lvl2pPr marL="661307" marR="0" indent="-204107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2pPr>
            <a:lvl3pPr marL="1104900" marR="0" indent="-1905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3pPr>
            <a:lvl4pPr marL="16002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4pPr>
            <a:lvl5pPr marL="20574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9pPr>
          </a:lstStyle>
          <a:p>
            <a:pPr marL="342900" indent="-342900" hangingPunct="1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1800" dirty="0">
                <a:latin typeface="Calibri" panose="020F0502020204030204" pitchFamily="34" charset="0"/>
              </a:rPr>
              <a:t>Turns non-recyclable waste in an environmentally safe way into secure energy and valuable raw materials;</a:t>
            </a:r>
          </a:p>
          <a:p>
            <a:pPr marL="342900" indent="-342900" hangingPunct="1">
              <a:lnSpc>
                <a:spcPct val="11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Keeps the circle clean by dealing with unwanted organic components in the material cycles (act as a pollutant sink, fulfilling a hygienic task for the society).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06328"/>
            <a:ext cx="792088" cy="792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19010"/>
            <a:ext cx="792088" cy="792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42031"/>
            <a:ext cx="792088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" y="561660"/>
            <a:ext cx="600457" cy="600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38442"/>
            <a:ext cx="792088" cy="792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42031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237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93648" y="2067694"/>
            <a:ext cx="2094869" cy="1200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34290" rIns="45719" bIns="34290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1800" dirty="0" err="1">
                <a:latin typeface="Calibri" panose="020F0502020204030204" pitchFamily="34" charset="0"/>
              </a:rPr>
              <a:t>WtE</a:t>
            </a:r>
            <a:r>
              <a:rPr lang="en-US" sz="1800" dirty="0">
                <a:latin typeface="Calibri" panose="020F0502020204030204" pitchFamily="34" charset="0"/>
              </a:rPr>
              <a:t> acts as a pollutant sink preventing pollutants from re-entering the cycle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Sophisticated flue gas cleaning systems guarantee low emissions</a:t>
            </a:r>
            <a:endParaRPr lang="en-GB" sz="1800" dirty="0">
              <a:latin typeface="Calibri" panose="020F0502020204030204" pitchFamily="34" charset="0"/>
            </a:endParaRPr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059582"/>
            <a:ext cx="5121758" cy="3378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3529252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/>
          <p:nvPr/>
        </p:nvSpPr>
        <p:spPr>
          <a:xfrm>
            <a:off x="0" y="4055317"/>
            <a:ext cx="6012160" cy="604665"/>
          </a:xfrm>
          <a:prstGeom prst="rect">
            <a:avLst/>
          </a:prstGeom>
          <a:solidFill>
            <a:srgbClr val="2CC7C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latin typeface="Arial"/>
              <a:cs typeface="Arial"/>
            </a:endParaRPr>
          </a:p>
        </p:txBody>
      </p:sp>
      <p:sp>
        <p:nvSpPr>
          <p:cNvPr id="173" name="Content Placeholder 4"/>
          <p:cNvSpPr/>
          <p:nvPr/>
        </p:nvSpPr>
        <p:spPr>
          <a:xfrm>
            <a:off x="382783" y="2168104"/>
            <a:ext cx="5182278" cy="167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300"/>
              </a:spcBef>
              <a:defRPr sz="14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GB" sz="1600" dirty="0">
                <a:solidFill>
                  <a:srgbClr val="31313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CEWEP is the umbrella association of the operators of Waste-to-Energy (</a:t>
            </a:r>
            <a:r>
              <a:rPr lang="en-GB" sz="1600" dirty="0" err="1">
                <a:solidFill>
                  <a:srgbClr val="31313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WtE</a:t>
            </a:r>
            <a:r>
              <a:rPr lang="en-GB" sz="1600" dirty="0">
                <a:solidFill>
                  <a:srgbClr val="31313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Plants across Europe. </a:t>
            </a:r>
          </a:p>
          <a:p>
            <a:endParaRPr lang="en-GB" sz="1600" dirty="0">
              <a:solidFill>
                <a:srgbClr val="313131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solidFill>
                  <a:srgbClr val="31313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thermally treat household and similar commercial &amp; industrial waste that remains after waste prevention, reuse and recycling and generate energy out of it. </a:t>
            </a:r>
          </a:p>
          <a:p>
            <a:endParaRPr lang="en-GB" sz="1600" dirty="0">
              <a:solidFill>
                <a:srgbClr val="313131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ontent Placeholder 4"/>
          <p:cNvSpPr/>
          <p:nvPr/>
        </p:nvSpPr>
        <p:spPr>
          <a:xfrm>
            <a:off x="757874" y="4055317"/>
            <a:ext cx="5470310" cy="60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>
              <a:spcBef>
                <a:spcPts val="300"/>
              </a:spcBef>
              <a:defRPr sz="14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GB" sz="1600" b="1" dirty="0" smtClean="0">
                <a:solidFill>
                  <a:schemeClr val="bg1"/>
                </a:solidFill>
                <a:latin typeface="Arial"/>
                <a:cs typeface="Arial"/>
              </a:rPr>
              <a:t>2016 </a:t>
            </a:r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</a:rPr>
              <a:t>- CEWEP Members: 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  <a:cs typeface="Arial"/>
              </a:rPr>
              <a:t>80 </a:t>
            </a:r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</a:rPr>
              <a:t>M tonnes; 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  <a:cs typeface="Arial"/>
              </a:rPr>
              <a:t>410 </a:t>
            </a:r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</a:rPr>
              <a:t>plants </a:t>
            </a:r>
          </a:p>
          <a:p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</a:rPr>
              <a:t>         - Europe:  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  <a:cs typeface="Arial"/>
              </a:rPr>
              <a:t>94 </a:t>
            </a:r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</a:rPr>
              <a:t>M tonnes; 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  <a:cs typeface="Arial"/>
              </a:rPr>
              <a:t>521 </a:t>
            </a:r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</a:rPr>
              <a:t>plants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244410" y="3075806"/>
            <a:ext cx="20162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000" dirty="0">
                <a:solidFill>
                  <a:srgbClr val="002060"/>
                </a:solidFill>
                <a:latin typeface="Calibri" panose="020F0502020204030204" pitchFamily="34" charset="0"/>
                <a:cs typeface="Arial"/>
              </a:rPr>
              <a:t>Krakow WtE plant, Poland</a:t>
            </a:r>
          </a:p>
        </p:txBody>
      </p:sp>
      <p:pic>
        <p:nvPicPr>
          <p:cNvPr id="17" name="Bild 16" descr="european-union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98" y="677054"/>
            <a:ext cx="497836" cy="499049"/>
          </a:xfrm>
          <a:prstGeom prst="rect">
            <a:avLst/>
          </a:prstGeom>
        </p:spPr>
      </p:pic>
      <p:sp>
        <p:nvSpPr>
          <p:cNvPr id="21" name="Content Placeholder 1"/>
          <p:cNvSpPr>
            <a:spLocks noGrp="1"/>
          </p:cNvSpPr>
          <p:nvPr>
            <p:ph type="body" sz="quarter" idx="1"/>
          </p:nvPr>
        </p:nvSpPr>
        <p:spPr>
          <a:xfrm>
            <a:off x="392459" y="1600842"/>
            <a:ext cx="3674141" cy="460649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r>
              <a:rPr lang="de-DE" sz="2000" dirty="0" err="1">
                <a:latin typeface="Calibri" panose="020F0502020204030204" pitchFamily="34" charset="0"/>
                <a:cs typeface="Arial"/>
              </a:rPr>
              <a:t>Under</a:t>
            </a:r>
            <a:r>
              <a:rPr lang="de-DE" sz="2000" dirty="0">
                <a:latin typeface="Calibri" panose="020F0502020204030204" pitchFamily="34" charset="0"/>
                <a:cs typeface="Arial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Arial"/>
              </a:rPr>
              <a:t>one</a:t>
            </a:r>
            <a:r>
              <a:rPr lang="de-DE" sz="2000" dirty="0">
                <a:latin typeface="Calibri" panose="020F0502020204030204" pitchFamily="34" charset="0"/>
                <a:cs typeface="Arial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Arial"/>
              </a:rPr>
              <a:t>umbrella</a:t>
            </a:r>
            <a:endParaRPr sz="2000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35" y="1279095"/>
            <a:ext cx="3198378" cy="1796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Bild 1" descr="25_graph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37" y="4114848"/>
            <a:ext cx="485601" cy="4856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248100"/>
            <a:ext cx="1044809" cy="503609"/>
          </a:xfrm>
          <a:prstGeom prst="rect">
            <a:avLst/>
          </a:prstGeom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710854" y="471275"/>
            <a:ext cx="8109929" cy="884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Oswald Light"/>
                <a:ea typeface="Oswald Light"/>
                <a:cs typeface="Oswald Light"/>
                <a:sym typeface="Oswald Light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sz="2700">
                <a:latin typeface="Calibri" panose="020F0502020204030204" pitchFamily="34" charset="0"/>
                <a:cs typeface="Arial"/>
              </a:rPr>
              <a:t>CEWEP – Confederation of European WtE Plants</a:t>
            </a:r>
            <a:endParaRPr lang="en-GB" sz="2700" dirty="0"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9309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10854" y="471275"/>
            <a:ext cx="8109929" cy="8844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r>
              <a:rPr lang="de-DE" sz="2700" dirty="0">
                <a:latin typeface="Calibri" panose="020F0502020204030204" pitchFamily="34" charset="0"/>
                <a:cs typeface="Arial"/>
              </a:rPr>
              <a:t>CEWEP </a:t>
            </a:r>
            <a:r>
              <a:rPr lang="mr-IN" sz="2700" dirty="0">
                <a:latin typeface="Calibri" panose="020F0502020204030204" pitchFamily="34" charset="0"/>
                <a:cs typeface="Arial"/>
              </a:rPr>
              <a:t>–</a:t>
            </a:r>
            <a:r>
              <a:rPr lang="de-DE" sz="2700" dirty="0">
                <a:latin typeface="Calibri" panose="020F0502020204030204" pitchFamily="34" charset="0"/>
                <a:cs typeface="Arial"/>
              </a:rPr>
              <a:t> </a:t>
            </a:r>
            <a:r>
              <a:rPr lang="de-DE" sz="2700" dirty="0" err="1">
                <a:latin typeface="Calibri" panose="020F0502020204030204" pitchFamily="34" charset="0"/>
                <a:cs typeface="Arial"/>
              </a:rPr>
              <a:t>Confederation</a:t>
            </a:r>
            <a:r>
              <a:rPr lang="de-DE" sz="2700" dirty="0">
                <a:latin typeface="Calibri" panose="020F0502020204030204" pitchFamily="34" charset="0"/>
                <a:cs typeface="Arial"/>
              </a:rPr>
              <a:t> </a:t>
            </a:r>
            <a:r>
              <a:rPr lang="de-DE" sz="2700" dirty="0" err="1">
                <a:latin typeface="Calibri" panose="020F0502020204030204" pitchFamily="34" charset="0"/>
                <a:cs typeface="Arial"/>
              </a:rPr>
              <a:t>of</a:t>
            </a:r>
            <a:r>
              <a:rPr lang="de-DE" sz="2700" dirty="0">
                <a:latin typeface="Calibri" panose="020F0502020204030204" pitchFamily="34" charset="0"/>
                <a:cs typeface="Arial"/>
              </a:rPr>
              <a:t> European </a:t>
            </a:r>
            <a:r>
              <a:rPr lang="de-DE" sz="2700" dirty="0" err="1">
                <a:latin typeface="Calibri" panose="020F0502020204030204" pitchFamily="34" charset="0"/>
                <a:cs typeface="Arial"/>
              </a:rPr>
              <a:t>WtE</a:t>
            </a:r>
            <a:r>
              <a:rPr lang="de-DE" sz="2700" dirty="0">
                <a:latin typeface="Calibri" panose="020F0502020204030204" pitchFamily="34" charset="0"/>
                <a:cs typeface="Arial"/>
              </a:rPr>
              <a:t> </a:t>
            </a:r>
            <a:r>
              <a:rPr lang="de-DE" sz="2700" dirty="0" err="1">
                <a:latin typeface="Calibri" panose="020F0502020204030204" pitchFamily="34" charset="0"/>
                <a:cs typeface="Arial"/>
              </a:rPr>
              <a:t>Plants</a:t>
            </a:r>
            <a:endParaRPr sz="2700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17" name="Bild 16" descr="european-union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98" y="677054"/>
            <a:ext cx="497836" cy="499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248100"/>
            <a:ext cx="1044809" cy="503609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195198" y="1383497"/>
            <a:ext cx="8784976" cy="297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1pPr>
            <a:lvl2pPr marL="661307" marR="0" indent="-204107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2pPr>
            <a:lvl3pPr marL="1104900" marR="0" indent="-1905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3pPr>
            <a:lvl4pPr marL="16002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4pPr>
            <a:lvl5pPr marL="20574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9pPr>
          </a:lstStyle>
          <a:p>
            <a:pPr marL="342900" indent="-342900" hangingPunct="1">
              <a:lnSpc>
                <a:spcPct val="11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Reducing dependence on landfills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Recycling and energy recovery are complementary options in order to divert waste from landfilling.</a:t>
            </a: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hangingPunct="1">
              <a:lnSpc>
                <a:spcPct val="11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Supporting Quality Recycling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WtE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prevents dirty or contaminated waste from entering the recycling chain and adversely impacting quality.</a:t>
            </a: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hangingPunct="1">
              <a:lnSpc>
                <a:spcPct val="11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Generating value from Waste-to-Energy bottom ash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Recycling the metals and using the mineral parts in construction works to replace use of virgin materials.</a:t>
            </a:r>
            <a:endParaRPr lang="en-GB" sz="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hangingPunct="1">
              <a:lnSpc>
                <a:spcPct val="110000"/>
              </a:lnSpc>
              <a:spcBef>
                <a:spcPts val="600"/>
              </a:spcBef>
              <a:buBlip>
                <a:blip r:embed="rId5"/>
              </a:buBlip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Generating sustainable and reliable energy - </a:t>
            </a: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Boosting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Energy Efficiency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Use even more energy from waste in the form of heat, if the appropriate linking of heat (or process steam) customers to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WtE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Plants would be encouraged. The energy gains from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WtE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can be increased by improving access to power grids for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WtE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Plants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496904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BC8937-AEE6-465A-B087-8634508C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36708"/>
            <a:ext cx="7104061" cy="3965450"/>
          </a:xfrm>
          <a:prstGeom prst="rect">
            <a:avLst/>
          </a:prstGeom>
        </p:spPr>
      </p:pic>
      <p:pic>
        <p:nvPicPr>
          <p:cNvPr id="28" name="Bild 6" descr="logo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629"/>
          <a:stretch/>
        </p:blipFill>
        <p:spPr>
          <a:xfrm>
            <a:off x="8073806" y="4535198"/>
            <a:ext cx="1035861" cy="566959"/>
          </a:xfrm>
          <a:prstGeom prst="rect">
            <a:avLst/>
          </a:prstGeom>
        </p:spPr>
      </p:pic>
      <p:pic>
        <p:nvPicPr>
          <p:cNvPr id="13" name="Bild 1" descr="25_graph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05" y="458282"/>
            <a:ext cx="576000" cy="576000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137094" y="332980"/>
            <a:ext cx="7831138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lang="de-DE" sz="2400" b="1" dirty="0">
                <a:solidFill>
                  <a:srgbClr val="404040"/>
                </a:solidFill>
                <a:latin typeface="Calibri" panose="020F0502020204030204" pitchFamily="34" charset="0"/>
                <a:cs typeface="Oswald Medium"/>
              </a:rPr>
              <a:t>Municipal waste treatment 2001-2016 EU 28</a:t>
            </a:r>
            <a:endParaRPr lang="en-US" sz="24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-540568" y="793708"/>
            <a:ext cx="6165713" cy="460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795527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4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Oswald Light"/>
                <a:ea typeface="Oswald Light"/>
                <a:cs typeface="Oswald Light"/>
                <a:sym typeface="Oswald Light"/>
              </a:defRPr>
            </a:lvl1pPr>
            <a:lvl2pPr marL="661307" marR="0" indent="-204107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2pPr>
            <a:lvl3pPr marL="1104900" marR="0" indent="-1905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3pPr>
            <a:lvl4pPr marL="16002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4pPr>
            <a:lvl5pPr marL="20574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0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맑은 고딕"/>
              </a:defRPr>
            </a:lvl9pPr>
          </a:lstStyle>
          <a:p>
            <a:pPr algn="r"/>
            <a:r>
              <a:rPr lang="de-DE" sz="1200" b="1" dirty="0">
                <a:latin typeface="Calibri" panose="020F0502020204030204" pitchFamily="34" charset="0"/>
                <a:cs typeface="Oswald Medium"/>
              </a:rPr>
              <a:t>EU 28</a:t>
            </a:r>
          </a:p>
        </p:txBody>
      </p:sp>
      <p:sp>
        <p:nvSpPr>
          <p:cNvPr id="17" name="Textfeld 3"/>
          <p:cNvSpPr txBox="1"/>
          <p:nvPr/>
        </p:nvSpPr>
        <p:spPr>
          <a:xfrm>
            <a:off x="4394200" y="3107267"/>
            <a:ext cx="9233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맑은 고딕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맑은 고딕"/>
            </a:endParaRPr>
          </a:p>
        </p:txBody>
      </p:sp>
      <p:sp>
        <p:nvSpPr>
          <p:cNvPr id="20" name="Content Placeholder 4"/>
          <p:cNvSpPr/>
          <p:nvPr/>
        </p:nvSpPr>
        <p:spPr>
          <a:xfrm>
            <a:off x="3014080" y="1496511"/>
            <a:ext cx="3631439" cy="32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>
              <a:spcBef>
                <a:spcPts val="300"/>
              </a:spcBef>
              <a:defRPr sz="14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Recycling and </a:t>
            </a:r>
            <a:r>
              <a:rPr lang="en-GB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WtE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</a:rPr>
              <a:t> go hand in hand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140953" y="910388"/>
            <a:ext cx="1854725" cy="1111712"/>
            <a:chOff x="371742" y="2541014"/>
            <a:chExt cx="1854725" cy="1111712"/>
          </a:xfrm>
        </p:grpSpPr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2801433630"/>
                </p:ext>
              </p:extLst>
            </p:nvPr>
          </p:nvGraphicFramePr>
          <p:xfrm>
            <a:off x="371742" y="2541014"/>
            <a:ext cx="1854725" cy="1111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4" name="Down Arrow 13"/>
            <p:cNvSpPr/>
            <p:nvPr/>
          </p:nvSpPr>
          <p:spPr>
            <a:xfrm>
              <a:off x="467568" y="2680161"/>
              <a:ext cx="127424" cy="160567"/>
            </a:xfrm>
            <a:prstGeom prst="downArrow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543416" y="3020877"/>
              <a:ext cx="127424" cy="151261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 rot="10800000">
              <a:off x="467568" y="3349479"/>
              <a:ext cx="127424" cy="151261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4739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4259"/>
            <a:ext cx="9144000" cy="57600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13" name="Bild 1" descr="25_grap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89" y="73374"/>
            <a:ext cx="576000" cy="576000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012505" y="-147119"/>
            <a:ext cx="7972573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r>
              <a:rPr lang="en-GB" sz="2000" dirty="0">
                <a:latin typeface="Calibri" panose="020F0502020204030204" pitchFamily="34" charset="0"/>
              </a:rPr>
              <a:t>The CE package scenario with ambitious targets for commercial waste 1/2</a:t>
            </a:r>
            <a:endParaRPr lang="en-US" sz="20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feld 3"/>
          <p:cNvSpPr txBox="1"/>
          <p:nvPr/>
        </p:nvSpPr>
        <p:spPr>
          <a:xfrm>
            <a:off x="4394200" y="3107267"/>
            <a:ext cx="9233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맑은 고딕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sym typeface="맑은 고딕"/>
            </a:endParaRPr>
          </a:p>
        </p:txBody>
      </p:sp>
      <p:pic>
        <p:nvPicPr>
          <p:cNvPr id="19" name="Picture 18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296863" y="598488"/>
            <a:ext cx="4252912" cy="3676650"/>
          </a:xfrm>
          <a:prstGeom prst="rect">
            <a:avLst/>
          </a:prstGeom>
        </p:spPr>
      </p:pic>
      <p:pic>
        <p:nvPicPr>
          <p:cNvPr id="21" name="Picture 20"/>
          <p:cNvPicPr/>
          <p:nvPr>
            <p:extLst/>
          </p:nvPr>
        </p:nvPicPr>
        <p:blipFill>
          <a:blip r:embed="rId5"/>
          <a:stretch>
            <a:fillRect/>
          </a:stretch>
        </p:blipFill>
        <p:spPr>
          <a:xfrm>
            <a:off x="4702175" y="583604"/>
            <a:ext cx="4000500" cy="3676650"/>
          </a:xfrm>
          <a:prstGeom prst="rect">
            <a:avLst/>
          </a:prstGeom>
        </p:spPr>
      </p:pic>
      <p:pic>
        <p:nvPicPr>
          <p:cNvPr id="22" name="Picture 21"/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1195388" y="4203700"/>
            <a:ext cx="6829425" cy="828675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5A8A1BA3-5F35-4E3B-85C1-590D4031CA4E}"/>
              </a:ext>
            </a:extLst>
          </p:cNvPr>
          <p:cNvSpPr txBox="1">
            <a:spLocks/>
          </p:cNvSpPr>
          <p:nvPr/>
        </p:nvSpPr>
        <p:spPr>
          <a:xfrm>
            <a:off x="4610100" y="5668094"/>
            <a:ext cx="7772400" cy="1101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97500"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nl-BE"/>
              <a:t>- Production residual waste in 2035 if CE package has been realised</a:t>
            </a:r>
            <a:endParaRPr lang="x-none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38B73F71-616C-4746-BD1A-8FFEAB32A9D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-2340768" y="5668094"/>
            <a:ext cx="6400800" cy="1314450"/>
          </a:xfrm>
        </p:spPr>
        <p:txBody>
          <a:bodyPr>
            <a:normAutofit/>
          </a:bodyPr>
          <a:lstStyle/>
          <a:p>
            <a:r>
              <a:rPr lang="de-DE" dirty="0"/>
              <a:t>Add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reg. 2040, </a:t>
            </a:r>
            <a:r>
              <a:rPr lang="de-DE" dirty="0" err="1"/>
              <a:t>based</a:t>
            </a:r>
            <a:r>
              <a:rPr lang="de-DE" dirty="0"/>
              <a:t> on CEWEP </a:t>
            </a:r>
            <a:r>
              <a:rPr lang="de-DE" dirty="0" err="1"/>
              <a:t>board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27/08/18</a:t>
            </a:r>
          </a:p>
          <a:p>
            <a:r>
              <a:rPr lang="de-DE" dirty="0"/>
              <a:t>=&gt; Need </a:t>
            </a:r>
            <a:r>
              <a:rPr lang="de-DE" dirty="0" err="1"/>
              <a:t>for</a:t>
            </a:r>
            <a:r>
              <a:rPr lang="de-DE" dirty="0"/>
              <a:t> W-t-E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overcapacity</a:t>
            </a:r>
            <a:r>
              <a:rPr lang="de-DE" dirty="0"/>
              <a:t> at EU </a:t>
            </a:r>
            <a:r>
              <a:rPr lang="de-DE" dirty="0" err="1"/>
              <a:t>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021923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On-screen Show (16:9)</PresentationFormat>
  <Paragraphs>71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맑은 고딕</vt:lpstr>
      <vt:lpstr>Arial</vt:lpstr>
      <vt:lpstr>Calibri</vt:lpstr>
      <vt:lpstr>Open Sans</vt:lpstr>
      <vt:lpstr>Oswald Light</vt:lpstr>
      <vt:lpstr>Oswald Medium</vt:lpstr>
      <vt:lpstr>Office Theme</vt:lpstr>
      <vt:lpstr>PowerPoint Presentation</vt:lpstr>
      <vt:lpstr>PowerPoint Presentation</vt:lpstr>
      <vt:lpstr>Waste management in the Circular Economy</vt:lpstr>
      <vt:lpstr>The role of Waste-to-Energy in the CE</vt:lpstr>
      <vt:lpstr>PowerPoint Presentation</vt:lpstr>
      <vt:lpstr>PowerPoint Presentation</vt:lpstr>
      <vt:lpstr>CEWEP – Confederation of European WtE Plants</vt:lpstr>
      <vt:lpstr>Municipal waste treatment 2001-2016 EU 28</vt:lpstr>
      <vt:lpstr>The CE package scenario with ambitious targets for commercial waste 1/2</vt:lpstr>
      <vt:lpstr>The CE package scenario with ambitious targets for commercial waste 2/2 Energy production and CO2 savings</vt:lpstr>
      <vt:lpstr>The Waste-to-Energy roadmap</vt:lpstr>
      <vt:lpstr>Thank 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Agnė Razgaitytė</dc:creator>
  <cp:lastModifiedBy>Wanda Van De Velde</cp:lastModifiedBy>
  <cp:revision>536</cp:revision>
  <cp:lastPrinted>2018-10-01T06:44:56Z</cp:lastPrinted>
  <dcterms:modified xsi:type="dcterms:W3CDTF">2018-10-01T07:45:11Z</dcterms:modified>
</cp:coreProperties>
</file>